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3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678D9-79A6-4206-8816-0BCB2B4FCB7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4516-BB60-48B8-A4F6-F1F08B8E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7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54516-BB60-48B8-A4F6-F1F08B8EF1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6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54516-BB60-48B8-A4F6-F1F08B8EF1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2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A1E-8003-4114-BDFD-C99AAD6D6ECB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E624-10D7-4B49-BB5C-6F6562E30A2C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8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CD94-6DF9-4683-83A3-8D54F74DEFEF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4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C32C-2C7E-4257-98E4-E66E5F6F8096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F0EA-F1B2-4BFA-89F9-DA3BEDB53FD9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7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7D3E-0474-4E2D-8052-831B12E20183}" type="datetime1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09B-C774-49C1-A5ED-9A949B570C57}" type="datetime1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2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9B9-9B3A-40C0-84AF-7B14B3DCBB71}" type="datetime1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9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2D29-E4E0-4E9B-8EAD-45C5FBD98445}" type="datetime1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069-C2D9-4B2D-9FB1-2A321BB63B83}" type="datetime1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9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1011-0D26-4F67-BBF9-8CF8CC1D8849}" type="datetime1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8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21D6-1FE2-46D0-8D7B-2597FC6779BC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C428-411F-4D67-BB92-A0D47DA6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458"/>
            <a:ext cx="9144000" cy="8647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Отчет аспиранта за </a:t>
            </a:r>
            <a:r>
              <a:rPr lang="en-US" sz="4400" dirty="0"/>
              <a:t>V</a:t>
            </a:r>
            <a:r>
              <a:rPr lang="en-US" sz="4400" dirty="0" smtClean="0"/>
              <a:t> </a:t>
            </a:r>
            <a:r>
              <a:rPr lang="ru-RU" sz="4400" dirty="0" smtClean="0"/>
              <a:t>семестр</a:t>
            </a:r>
            <a:endParaRPr lang="ru-RU" sz="44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0474"/>
            <a:ext cx="9144000" cy="41277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400" dirty="0" smtClean="0"/>
              <a:t>Тема аспирантской работы: диагностика ионного пучка в ускорителе-тандеме с вакуумной изоляцией</a:t>
            </a:r>
          </a:p>
          <a:p>
            <a:pPr algn="just"/>
            <a:endParaRPr lang="en-US" sz="3400" dirty="0" smtClean="0"/>
          </a:p>
          <a:p>
            <a:pPr algn="just"/>
            <a:r>
              <a:rPr lang="ru-RU" sz="3400" dirty="0" smtClean="0"/>
              <a:t>Тема работы в семестре: </a:t>
            </a:r>
            <a:r>
              <a:rPr lang="ru-RU" sz="3400" b="1" dirty="0" smtClean="0"/>
              <a:t>измерение фазового портрета и эмиттанса протонного и нейтрального пучков в ускорителе-тандеме с вакуумной изоляцие</a:t>
            </a:r>
            <a:r>
              <a:rPr lang="ru-RU" sz="3500" b="1" dirty="0" smtClean="0"/>
              <a:t>й</a:t>
            </a:r>
          </a:p>
          <a:p>
            <a:endParaRPr lang="ru-RU" dirty="0" smtClean="0"/>
          </a:p>
          <a:p>
            <a:r>
              <a:rPr lang="ru-RU" dirty="0" smtClean="0"/>
              <a:t>Научный </a:t>
            </a:r>
            <a:r>
              <a:rPr lang="ru-RU" dirty="0" smtClean="0"/>
              <a:t>руководитель: </a:t>
            </a:r>
            <a:r>
              <a:rPr lang="ru-RU" dirty="0" err="1" smtClean="0"/>
              <a:t>в.н.с</a:t>
            </a:r>
            <a:r>
              <a:rPr lang="ru-RU" dirty="0" smtClean="0"/>
              <a:t>., </a:t>
            </a:r>
            <a:r>
              <a:rPr lang="ru-RU" dirty="0" err="1" smtClean="0"/>
              <a:t>д.ф-м.н</a:t>
            </a:r>
            <a:r>
              <a:rPr lang="ru-RU" dirty="0" smtClean="0"/>
              <a:t>. Таскаев С.Ю.</a:t>
            </a:r>
          </a:p>
          <a:p>
            <a:r>
              <a:rPr lang="ru-RU" dirty="0" smtClean="0"/>
              <a:t>Аспирант: Колесников Я.А.</a:t>
            </a:r>
          </a:p>
          <a:p>
            <a:pPr algn="r"/>
            <a:r>
              <a:rPr lang="ru-RU" dirty="0" smtClean="0"/>
              <a:t>2</a:t>
            </a:r>
            <a:r>
              <a:rPr lang="en-US" dirty="0" smtClean="0"/>
              <a:t>7</a:t>
            </a:r>
            <a:r>
              <a:rPr lang="ru-RU" dirty="0" smtClean="0"/>
              <a:t>.01.2021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8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Схема экспериментов по измерению эмиттанса протонов и нейтралов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7" y="1799499"/>
            <a:ext cx="7737266" cy="4351338"/>
          </a:xfr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531224" y="2394857"/>
            <a:ext cx="306976" cy="1576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188721" y="2394857"/>
            <a:ext cx="306976" cy="1576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889760" y="2394857"/>
            <a:ext cx="200297" cy="539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778035" y="2394857"/>
            <a:ext cx="306976" cy="1576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528458" y="3230880"/>
            <a:ext cx="226422" cy="83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937760" y="3230880"/>
            <a:ext cx="287385" cy="83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054634" y="3230880"/>
            <a:ext cx="287385" cy="83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132169" y="3235234"/>
            <a:ext cx="287385" cy="83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883132" y="3230880"/>
            <a:ext cx="287385" cy="83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342019" y="5498284"/>
            <a:ext cx="287385" cy="83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1094" y="2042352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368187" y="2044625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7840" y="2042352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32760" y="2042352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1189" y="2921460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83706" y="2923733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01010" y="2937403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297634" y="2934789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021507" y="2934789"/>
            <a:ext cx="4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485711" y="5128952"/>
            <a:ext cx="4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320885" y="1805032"/>
            <a:ext cx="3698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источник </a:t>
            </a:r>
            <a:r>
              <a:rPr lang="en-US" dirty="0" smtClean="0"/>
              <a:t>H</a:t>
            </a:r>
            <a:r>
              <a:rPr lang="ru-RU" b="1" baseline="30000" dirty="0" smtClean="0"/>
              <a:t>-</a:t>
            </a:r>
            <a:endParaRPr lang="en-US" b="1" baseline="30000" dirty="0" smtClean="0"/>
          </a:p>
          <a:p>
            <a:r>
              <a:rPr lang="en-US" dirty="0" smtClean="0"/>
              <a:t>2 – </a:t>
            </a:r>
            <a:r>
              <a:rPr lang="ru-RU" dirty="0" smtClean="0"/>
              <a:t>магнитные линзы</a:t>
            </a:r>
          </a:p>
          <a:p>
            <a:r>
              <a:rPr lang="ru-RU" dirty="0" smtClean="0"/>
              <a:t>3 – ускоритель-тандем</a:t>
            </a:r>
          </a:p>
          <a:p>
            <a:r>
              <a:rPr lang="ru-RU" dirty="0" smtClean="0"/>
              <a:t>4 – обдирочная мишень</a:t>
            </a:r>
          </a:p>
          <a:p>
            <a:r>
              <a:rPr lang="ru-RU" dirty="0" smtClean="0"/>
              <a:t>5 – бесконтактный датчик тока</a:t>
            </a:r>
            <a:r>
              <a:rPr lang="en-US" dirty="0" smtClean="0"/>
              <a:t> </a:t>
            </a:r>
            <a:r>
              <a:rPr lang="en-US" dirty="0" err="1" smtClean="0"/>
              <a:t>Bergoz</a:t>
            </a:r>
            <a:endParaRPr lang="ru-RU" dirty="0" smtClean="0"/>
          </a:p>
          <a:p>
            <a:r>
              <a:rPr lang="ru-RU" dirty="0" smtClean="0"/>
              <a:t>6 – диагностическая камера с охлаждаемой диафрагмой (</a:t>
            </a:r>
            <a:r>
              <a:rPr lang="en-US" dirty="0" smtClean="0"/>
              <a:t>ǿ</a:t>
            </a:r>
            <a:r>
              <a:rPr lang="ru-RU" dirty="0" smtClean="0"/>
              <a:t>1 мм) и трехмерным вакуумным вводом движения</a:t>
            </a:r>
          </a:p>
          <a:p>
            <a:r>
              <a:rPr lang="ru-RU" dirty="0" smtClean="0"/>
              <a:t>7 – поворотный магнит</a:t>
            </a:r>
          </a:p>
          <a:p>
            <a:r>
              <a:rPr lang="ru-RU" dirty="0" smtClean="0"/>
              <a:t>8 – проволочный сканер</a:t>
            </a:r>
          </a:p>
          <a:p>
            <a:r>
              <a:rPr lang="ru-RU" dirty="0" smtClean="0"/>
              <a:t>9 – приемник пучка (нейтроногенерирующая мишень без напыленного лития)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z="1600" b="1" smtClean="0">
                <a:solidFill>
                  <a:schemeClr val="tx1"/>
                </a:solidFill>
              </a:rPr>
              <a:t>2</a:t>
            </a:fld>
            <a:r>
              <a:rPr lang="en-US" sz="1600" b="1" dirty="0" smtClean="0">
                <a:solidFill>
                  <a:schemeClr val="tx1"/>
                </a:solidFill>
              </a:rPr>
              <a:t>/7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34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Фазовые портреты протонного пучка при варьировании фокусировки магнитными линзами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15224"/>
              </p:ext>
            </p:extLst>
          </p:nvPr>
        </p:nvGraphicFramePr>
        <p:xfrm>
          <a:off x="6424711" y="1233199"/>
          <a:ext cx="5648636" cy="463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15"/>
                <a:gridCol w="1642243"/>
                <a:gridCol w="1870578"/>
              </a:tblGrid>
              <a:tr h="694721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Координата </a:t>
                      </a:r>
                      <a:r>
                        <a:rPr lang="en-US" dirty="0" smtClean="0"/>
                        <a:t>Y,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ток на </a:t>
                      </a:r>
                      <a:r>
                        <a:rPr lang="en-US" baseline="0" dirty="0" err="1" smtClean="0"/>
                        <a:t>Bergoz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2 мА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1737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Фазовый портрет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Ток на линзах (фокусировка)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Нормализованный </a:t>
                      </a:r>
                      <a:r>
                        <a:rPr lang="ru-RU" sz="1600" dirty="0" err="1" smtClean="0"/>
                        <a:t>эмиттанс</a:t>
                      </a:r>
                      <a:endParaRPr lang="ru-RU" sz="1600" dirty="0"/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65 А 55 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“Weak”</a:t>
                      </a: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0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ru-RU" sz="1600" baseline="0" dirty="0" smtClean="0"/>
                        <a:t>75 </a:t>
                      </a:r>
                      <a:r>
                        <a:rPr lang="ru-RU" sz="1600" baseline="0" dirty="0" err="1" smtClean="0"/>
                        <a:t>мм∙мрад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1114697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66 А 56 А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“Optimal”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0,86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  <a:tr h="107986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67 А 57 А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“Strong”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0,81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7197" y="5987018"/>
            <a:ext cx="87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“Weak” –</a:t>
            </a:r>
            <a:r>
              <a:rPr lang="el-GR" b="1" dirty="0" smtClean="0"/>
              <a:t> </a:t>
            </a:r>
            <a:r>
              <a:rPr lang="ru-RU" b="1" dirty="0" smtClean="0"/>
              <a:t>большое угловое расхождение, </a:t>
            </a:r>
            <a:r>
              <a:rPr lang="en-US" b="1" dirty="0" smtClean="0"/>
              <a:t>“Strong” – </a:t>
            </a:r>
            <a:r>
              <a:rPr lang="ru-RU" b="1" dirty="0" smtClean="0"/>
              <a:t>сильно греется вход в ускоритель</a:t>
            </a:r>
            <a:endParaRPr lang="ru-RU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09560"/>
              </p:ext>
            </p:extLst>
          </p:nvPr>
        </p:nvGraphicFramePr>
        <p:xfrm>
          <a:off x="444137" y="1254271"/>
          <a:ext cx="5569095" cy="462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039"/>
                <a:gridCol w="1451853"/>
                <a:gridCol w="1920203"/>
              </a:tblGrid>
              <a:tr h="7159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Координата </a:t>
                      </a:r>
                      <a:r>
                        <a:rPr lang="en-US" dirty="0" smtClean="0"/>
                        <a:t>X,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ток на </a:t>
                      </a:r>
                      <a:r>
                        <a:rPr lang="en-US" baseline="0" dirty="0" err="1" smtClean="0"/>
                        <a:t>Bergoz</a:t>
                      </a:r>
                      <a:r>
                        <a:rPr lang="ru-RU" baseline="0" dirty="0" smtClean="0"/>
                        <a:t> 2 мА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9562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Фазовый портрет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Ток на линзах (фокусировка)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Нормализованный </a:t>
                      </a:r>
                      <a:r>
                        <a:rPr lang="ru-RU" sz="1600" dirty="0" err="1" smtClean="0"/>
                        <a:t>эмиттанс</a:t>
                      </a:r>
                      <a:endParaRPr lang="ru-RU" sz="1600" dirty="0"/>
                    </a:p>
                  </a:txBody>
                  <a:tcPr/>
                </a:tc>
              </a:tr>
              <a:tr h="961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65 А 55 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“Weak”</a:t>
                      </a: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&gt;</a:t>
                      </a:r>
                      <a:r>
                        <a:rPr lang="ru-RU" sz="1600" baseline="0" dirty="0" smtClean="0"/>
                        <a:t>0</a:t>
                      </a:r>
                      <a:r>
                        <a:rPr lang="en-US" sz="1600" baseline="0" dirty="0" smtClean="0"/>
                        <a:t>,53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мм∙мрад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112846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66 А 56 А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“Optimal”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0,6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  <a:tr h="10885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67 А 57 А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“Strong”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0,</a:t>
                      </a:r>
                      <a:r>
                        <a:rPr lang="en-US" sz="1600" dirty="0" smtClean="0"/>
                        <a:t>64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/>
          <a:stretch/>
        </p:blipFill>
        <p:spPr>
          <a:xfrm>
            <a:off x="343952" y="2669699"/>
            <a:ext cx="2295499" cy="322600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6"/>
          <a:stretch/>
        </p:blipFill>
        <p:spPr>
          <a:xfrm>
            <a:off x="6266305" y="2764798"/>
            <a:ext cx="2308342" cy="303580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z="1600" b="1" smtClean="0">
                <a:solidFill>
                  <a:schemeClr val="tx1"/>
                </a:solidFill>
              </a:rPr>
              <a:t>3</a:t>
            </a:fld>
            <a:r>
              <a:rPr lang="en-US" sz="1600" b="1" dirty="0" smtClean="0">
                <a:solidFill>
                  <a:schemeClr val="tx1"/>
                </a:solidFill>
              </a:rPr>
              <a:t>/7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94" y="44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Фазовые портреты протонного пучка при варьировании тока пучка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23208"/>
              </p:ext>
            </p:extLst>
          </p:nvPr>
        </p:nvGraphicFramePr>
        <p:xfrm>
          <a:off x="418011" y="1405653"/>
          <a:ext cx="5444165" cy="5273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  <a:gridCol w="1332412"/>
                <a:gridCol w="1856233"/>
              </a:tblGrid>
              <a:tr h="7159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Координата </a:t>
                      </a:r>
                      <a:r>
                        <a:rPr lang="en-US" dirty="0" smtClean="0"/>
                        <a:t>X,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фокусировка </a:t>
                      </a:r>
                      <a:r>
                        <a:rPr lang="en-US" baseline="0" dirty="0" smtClean="0"/>
                        <a:t>“Optimal”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3558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Фазовый портрет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smtClean="0"/>
                        <a:t>Ток</a:t>
                      </a:r>
                      <a:r>
                        <a:rPr lang="el-GR" sz="1600" baseline="0" smtClean="0"/>
                        <a:t> </a:t>
                      </a:r>
                      <a:r>
                        <a:rPr lang="ru-RU" sz="1600" baseline="0" smtClean="0"/>
                        <a:t>пучка</a:t>
                      </a:r>
                    </a:p>
                    <a:p>
                      <a:pPr algn="ctr"/>
                      <a:r>
                        <a:rPr lang="ru-RU" sz="1600" baseline="0" smtClean="0"/>
                        <a:t>(</a:t>
                      </a:r>
                      <a:r>
                        <a:rPr lang="en-US" sz="1600" baseline="0" smtClean="0"/>
                        <a:t>Bergoz)</a:t>
                      </a: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Нормализованный </a:t>
                      </a:r>
                      <a:r>
                        <a:rPr lang="ru-RU" sz="1600" dirty="0" err="1" smtClean="0"/>
                        <a:t>эмиттанс</a:t>
                      </a:r>
                      <a:endParaRPr lang="ru-RU" sz="1600" dirty="0"/>
                    </a:p>
                  </a:txBody>
                  <a:tcPr/>
                </a:tc>
              </a:tr>
              <a:tr h="1009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0,5 </a:t>
                      </a:r>
                      <a:r>
                        <a:rPr lang="ru-RU" sz="1600" baseline="0" smtClean="0"/>
                        <a:t>мА</a:t>
                      </a: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&gt;</a:t>
                      </a:r>
                      <a:r>
                        <a:rPr lang="ru-RU" sz="1600" baseline="0" dirty="0" smtClean="0"/>
                        <a:t>0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ru-RU" sz="1600" baseline="0" dirty="0" smtClean="0"/>
                        <a:t>6</a:t>
                      </a:r>
                      <a:r>
                        <a:rPr lang="en-US" sz="1600" baseline="0" dirty="0" smtClean="0"/>
                        <a:t>3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мм∙мрад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101890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 </a:t>
                      </a:r>
                      <a:r>
                        <a:rPr lang="ru-RU" sz="1600" dirty="0" smtClean="0"/>
                        <a:t>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0,67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  <a:tr h="888275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2 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0,</a:t>
                      </a:r>
                      <a:r>
                        <a:rPr lang="en-US" sz="1600" dirty="0" smtClean="0"/>
                        <a:t>64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  <a:tr h="1062445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 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&gt;0,32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59133"/>
              </p:ext>
            </p:extLst>
          </p:nvPr>
        </p:nvGraphicFramePr>
        <p:xfrm>
          <a:off x="6357258" y="1400517"/>
          <a:ext cx="5451990" cy="522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33"/>
                <a:gridCol w="1254035"/>
                <a:gridCol w="2029522"/>
              </a:tblGrid>
              <a:tr h="7159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Координата </a:t>
                      </a:r>
                      <a:r>
                        <a:rPr lang="en-US" dirty="0" smtClean="0"/>
                        <a:t>Y,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фокусировка </a:t>
                      </a:r>
                      <a:r>
                        <a:rPr lang="en-US" baseline="0" dirty="0" smtClean="0"/>
                        <a:t>“Optimal”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190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Фазовый портрет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Ток пучка (</a:t>
                      </a:r>
                      <a:r>
                        <a:rPr lang="en-US" sz="1600" baseline="0" dirty="0" err="1" smtClean="0"/>
                        <a:t>Bergoz</a:t>
                      </a:r>
                      <a:r>
                        <a:rPr lang="ru-RU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Нормализованный </a:t>
                      </a:r>
                      <a:r>
                        <a:rPr lang="ru-RU" sz="1600" dirty="0" err="1" smtClean="0"/>
                        <a:t>эмиттанс</a:t>
                      </a:r>
                      <a:endParaRPr lang="ru-RU" sz="1600" dirty="0"/>
                    </a:p>
                  </a:txBody>
                  <a:tcPr/>
                </a:tc>
              </a:tr>
              <a:tr h="953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0,5 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0,81 </a:t>
                      </a:r>
                      <a:r>
                        <a:rPr lang="ru-RU" sz="1600" baseline="0" dirty="0" err="1" smtClean="0"/>
                        <a:t>мм∙мрад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101890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1 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1,04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  <a:tr h="966652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2 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0,93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 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0,76 </a:t>
                      </a:r>
                      <a:r>
                        <a:rPr lang="ru-RU" sz="1600" dirty="0" err="1" smtClean="0"/>
                        <a:t>мм∙мрад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/>
          <a:stretch/>
        </p:blipFill>
        <p:spPr>
          <a:xfrm>
            <a:off x="487019" y="2660469"/>
            <a:ext cx="2067426" cy="4027714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27895" y="2725159"/>
            <a:ext cx="2029229" cy="394560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z="1600" b="1" smtClean="0">
                <a:solidFill>
                  <a:schemeClr val="tx1"/>
                </a:solidFill>
              </a:rPr>
              <a:t>4</a:t>
            </a:fld>
            <a:r>
              <a:rPr lang="en-US" sz="1600" b="1" dirty="0" smtClean="0">
                <a:solidFill>
                  <a:schemeClr val="tx1"/>
                </a:solidFill>
              </a:rPr>
              <a:t>/7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24559" y="1825624"/>
            <a:ext cx="3301681" cy="1884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Проблема измерения фазового портрета при токе протонного пучка </a:t>
            </a:r>
            <a:r>
              <a:rPr lang="en-US" sz="3200" dirty="0" smtClean="0"/>
              <a:t>&gt;3</a:t>
            </a:r>
            <a:r>
              <a:rPr lang="ru-RU" sz="3200" dirty="0" smtClean="0"/>
              <a:t> 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Проволочки не сгорели вопреки ожиданиям</a:t>
            </a:r>
          </a:p>
          <a:p>
            <a:r>
              <a:rPr lang="ru-RU" sz="2000" dirty="0" smtClean="0"/>
              <a:t>Протонный ток было решено не увеличивать,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поскольку данные искажаются, а также,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вполне вероятно, распыляется вольфрам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02" y="1952037"/>
            <a:ext cx="2657475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914" y="2510042"/>
            <a:ext cx="3067050" cy="33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3865" y="2983740"/>
            <a:ext cx="297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Вырезки из документации к проволочному сканеру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113" y="3709851"/>
            <a:ext cx="4005847" cy="2272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73" y="4001294"/>
            <a:ext cx="3164913" cy="191225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6069873" y="2020387"/>
            <a:ext cx="2454686" cy="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z="1600" b="1" smtClean="0">
                <a:solidFill>
                  <a:schemeClr val="tx1"/>
                </a:solidFill>
              </a:rPr>
              <a:t>5</a:t>
            </a:fld>
            <a:r>
              <a:rPr lang="en-US" sz="1600" b="1" dirty="0" smtClean="0">
                <a:solidFill>
                  <a:schemeClr val="tx1"/>
                </a:solidFill>
              </a:rPr>
              <a:t>/7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842" y="5910060"/>
            <a:ext cx="799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Хордовое измерение сканера с возникающим отрицательным током (слева) и фото с камеры с максимальной яркостью при этом измерении (справа)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-183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Фазовые портреты нейтрального пучка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21272"/>
              </p:ext>
            </p:extLst>
          </p:nvPr>
        </p:nvGraphicFramePr>
        <p:xfrm>
          <a:off x="365758" y="1307205"/>
          <a:ext cx="11321144" cy="542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286"/>
                <a:gridCol w="2830286"/>
                <a:gridCol w="2830286"/>
                <a:gridCol w="2830286"/>
              </a:tblGrid>
              <a:tr h="39530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Ток на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bergoz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2 мА, фокусировка </a:t>
                      </a:r>
                      <a:r>
                        <a:rPr lang="en-US" baseline="0" dirty="0" smtClean="0"/>
                        <a:t>“Optimal”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4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Фазовый портрет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Энергия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Координата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Нормализованный </a:t>
                      </a:r>
                      <a:r>
                        <a:rPr lang="ru-RU" dirty="0" err="1" smtClean="0"/>
                        <a:t>эмиттанс</a:t>
                      </a:r>
                      <a:endParaRPr lang="ru-RU" dirty="0"/>
                    </a:p>
                  </a:txBody>
                  <a:tcPr/>
                </a:tc>
              </a:tr>
              <a:tr h="141951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1,8 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0,72 </a:t>
                      </a:r>
                      <a:r>
                        <a:rPr lang="ru-RU" dirty="0" err="1" smtClean="0"/>
                        <a:t>мм∙мрад</a:t>
                      </a:r>
                      <a:endParaRPr lang="ru-RU" dirty="0"/>
                    </a:p>
                  </a:txBody>
                  <a:tcPr/>
                </a:tc>
              </a:tr>
              <a:tr h="149787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1,8 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0,58 </a:t>
                      </a:r>
                      <a:r>
                        <a:rPr lang="ru-RU" dirty="0" err="1" smtClean="0"/>
                        <a:t>мм∙мрад</a:t>
                      </a:r>
                      <a:endParaRPr lang="ru-RU" dirty="0"/>
                    </a:p>
                  </a:txBody>
                  <a:tcPr/>
                </a:tc>
              </a:tr>
              <a:tr h="147174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0,84 </a:t>
                      </a:r>
                      <a:r>
                        <a:rPr lang="ru-RU" dirty="0" err="1" smtClean="0"/>
                        <a:t>мм∙мрад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1" b="49770"/>
          <a:stretch/>
        </p:blipFill>
        <p:spPr>
          <a:xfrm>
            <a:off x="504554" y="2329880"/>
            <a:ext cx="2566320" cy="1427206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0" r="49981"/>
          <a:stretch/>
        </p:blipFill>
        <p:spPr>
          <a:xfrm>
            <a:off x="504553" y="5244406"/>
            <a:ext cx="2566320" cy="148732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2" b="50740"/>
          <a:stretch/>
        </p:blipFill>
        <p:spPr>
          <a:xfrm>
            <a:off x="504553" y="3757086"/>
            <a:ext cx="2566320" cy="148732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z="1600" b="1" smtClean="0">
                <a:solidFill>
                  <a:schemeClr val="tx1"/>
                </a:solidFill>
              </a:rPr>
              <a:t>6</a:t>
            </a:fld>
            <a:r>
              <a:rPr lang="en-US" sz="1600" b="1" dirty="0" smtClean="0">
                <a:solidFill>
                  <a:schemeClr val="tx1"/>
                </a:solidFill>
              </a:rPr>
              <a:t>/7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-1051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результаты и выводы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4509"/>
              </p:ext>
            </p:extLst>
          </p:nvPr>
        </p:nvGraphicFramePr>
        <p:xfrm>
          <a:off x="440326" y="1138197"/>
          <a:ext cx="1122534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126"/>
                <a:gridCol w="1148445"/>
                <a:gridCol w="1402080"/>
                <a:gridCol w="1179755"/>
                <a:gridCol w="1305779"/>
                <a:gridCol w="2287140"/>
                <a:gridCol w="2352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Фокусировка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Тип частиц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Координата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Энергия, МэВ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Размер,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Угловое расхождение, мм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метр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Размер в центре</a:t>
                      </a:r>
                      <a:r>
                        <a:rPr lang="ru-RU" sz="1600" baseline="0" dirty="0" smtClean="0"/>
                        <a:t> обдирочной мишени, мм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“Strong”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протоны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“Weak”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протоны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“Optimal”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протоны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“Optimal”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нейтралы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“Optimal”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нейтралы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“Optimal”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нейтралы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666" y="768865"/>
            <a:ext cx="1103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для тока протонов на </a:t>
            </a:r>
            <a:r>
              <a:rPr lang="en-US" dirty="0" err="1" smtClean="0"/>
              <a:t>Bergoz</a:t>
            </a:r>
            <a:r>
              <a:rPr lang="en-US" dirty="0" smtClean="0"/>
              <a:t> </a:t>
            </a:r>
            <a:r>
              <a:rPr lang="ru-RU" dirty="0" smtClean="0"/>
              <a:t>2 мА. Расстояние от диафрагмы до центра обдирочной мишени 2 метра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011" y="4295056"/>
            <a:ext cx="114768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/>
              <a:t>При режиме фокусировки 56 А и 66 А (</a:t>
            </a:r>
            <a:r>
              <a:rPr lang="en-US" sz="1600" dirty="0" smtClean="0"/>
              <a:t>“Optimal”) </a:t>
            </a:r>
            <a:r>
              <a:rPr lang="ru-RU" sz="1600" dirty="0" smtClean="0"/>
              <a:t>пучок протонов без сильного нагрева инжектируется в ускоритель-тандем и при этом имеет приемлемое угловое расхождение на выходе из ускорителя</a:t>
            </a:r>
            <a:r>
              <a:rPr lang="en-US" sz="1600" dirty="0" smtClean="0"/>
              <a:t>. </a:t>
            </a:r>
            <a:r>
              <a:rPr lang="ru-RU" sz="1600" dirty="0" smtClean="0"/>
              <a:t>Его размер в центре обдирочной мишени согласуется со снимками, полученными с помощью зеркала, помещенного вместо мишени, и длиннофокусной камеры</a:t>
            </a:r>
          </a:p>
          <a:p>
            <a:pPr marL="342900" indent="-342900">
              <a:buAutoNum type="arabicParenR"/>
            </a:pP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Научный руководитель считает, что набранного материала достаточно для написания диссертации. Формальные критерии – число публикаций и апробация материалов </a:t>
            </a:r>
            <a:r>
              <a:rPr lang="en-US" sz="1600" dirty="0" smtClean="0"/>
              <a:t>- </a:t>
            </a:r>
            <a:r>
              <a:rPr lang="ru-RU" sz="1600" dirty="0" smtClean="0"/>
              <a:t>выполнены. Учебная нагрузка пройдена, за исключением кандидатского экзамена по специальности, запланированного на весенний семестр. Планы на весенний семестр - подготовка 2 статей по результатам работ текущего и прошлого семестров и подготовка диссертации к осени</a:t>
            </a:r>
          </a:p>
          <a:p>
            <a:pPr marL="342900" indent="-342900">
              <a:buAutoNum type="arabicParenR"/>
            </a:pP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z="1600" b="1" smtClean="0">
                <a:solidFill>
                  <a:schemeClr val="tx1"/>
                </a:solidFill>
              </a:rPr>
              <a:t>7</a:t>
            </a:fld>
            <a:r>
              <a:rPr lang="en-US" sz="1600" b="1" dirty="0" smtClean="0">
                <a:solidFill>
                  <a:schemeClr val="tx1"/>
                </a:solidFill>
              </a:rPr>
              <a:t>/7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Видео нагрева</a:t>
            </a:r>
            <a:endParaRPr lang="ru-RU" sz="3200" dirty="0"/>
          </a:p>
        </p:txBody>
      </p:sp>
      <p:pic>
        <p:nvPicPr>
          <p:cNvPr id="5" name="cam 210_20201211-165450--20201211-16553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056" y="1847850"/>
            <a:ext cx="7735887" cy="43513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Наблюдение за пробоем длиннофокусной камерой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4" y="1690688"/>
            <a:ext cx="3424592" cy="20119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C428-411F-4D67-BB92-A0D47DA63D25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93" y="1690689"/>
            <a:ext cx="3424591" cy="2011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4" y="3818754"/>
            <a:ext cx="3424592" cy="2011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92" y="3818754"/>
            <a:ext cx="3424592" cy="2011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4347" y="2511996"/>
            <a:ext cx="3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42714" y="2511996"/>
            <a:ext cx="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54347" y="4640062"/>
            <a:ext cx="34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42714" y="4640062"/>
            <a:ext cx="63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3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710</Words>
  <Application>Microsoft Office PowerPoint</Application>
  <PresentationFormat>Произвольный</PresentationFormat>
  <Paragraphs>220</Paragraphs>
  <Slides>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Отчет аспиранта за V семестр</vt:lpstr>
      <vt:lpstr>Схема экспериментов по измерению эмиттанса протонов и нейтралов</vt:lpstr>
      <vt:lpstr>Фазовые портреты протонного пучка при варьировании фокусировки магнитными линзами</vt:lpstr>
      <vt:lpstr>Фазовые портреты протонного пучка при варьировании тока пучка</vt:lpstr>
      <vt:lpstr>Проблема измерения фазового портрета при токе протонного пучка &gt;3 мА</vt:lpstr>
      <vt:lpstr>Фазовые портреты нейтрального пучка</vt:lpstr>
      <vt:lpstr>Основные результаты и выводы</vt:lpstr>
      <vt:lpstr>Видео нагрева</vt:lpstr>
      <vt:lpstr>Наблюдение за пробоем длиннофокусной камерой</vt:lpstr>
    </vt:vector>
  </TitlesOfParts>
  <Company>BINP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аспиранта за V семестр</dc:title>
  <dc:creator>BINP User</dc:creator>
  <cp:lastModifiedBy>Конкистадор</cp:lastModifiedBy>
  <cp:revision>55</cp:revision>
  <dcterms:created xsi:type="dcterms:W3CDTF">2021-01-26T03:27:43Z</dcterms:created>
  <dcterms:modified xsi:type="dcterms:W3CDTF">2021-01-26T14:36:55Z</dcterms:modified>
</cp:coreProperties>
</file>